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0" r:id="rId3"/>
    <p:sldId id="257" r:id="rId4"/>
    <p:sldId id="281" r:id="rId5"/>
    <p:sldId id="282" r:id="rId6"/>
    <p:sldId id="269" r:id="rId7"/>
    <p:sldId id="283" r:id="rId8"/>
    <p:sldId id="274" r:id="rId9"/>
    <p:sldId id="284" r:id="rId10"/>
    <p:sldId id="270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F3D25"/>
    <a:srgbClr val="BB040D"/>
    <a:srgbClr val="FF040D"/>
    <a:srgbClr val="FF300D"/>
    <a:srgbClr val="FF482A"/>
    <a:srgbClr val="F98062"/>
    <a:srgbClr val="C90A1F"/>
    <a:srgbClr val="E50000"/>
    <a:srgbClr val="073C61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5.1–Rational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 each number in reduced rational form.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68797"/>
            <a:ext cx="16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         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1" y="2668797"/>
            <a:ext cx="1667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58773" y="2424459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5127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 each number in reduced rational form.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68797"/>
            <a:ext cx="16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3.  6           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1" y="2668797"/>
            <a:ext cx="1667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</a:t>
            </a: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36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692853" y="2424459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 11"/>
          <p:cNvSpPr>
            <a:spLocks/>
          </p:cNvSpPr>
          <p:nvPr/>
        </p:nvSpPr>
        <p:spPr bwMode="auto">
          <a:xfrm>
            <a:off x="5122469" y="2668797"/>
            <a:ext cx="640080" cy="457200"/>
          </a:xfrm>
          <a:custGeom>
            <a:avLst/>
            <a:gdLst>
              <a:gd name="T0" fmla="*/ 0 w 487"/>
              <a:gd name="T1" fmla="*/ 213 h 317"/>
              <a:gd name="T2" fmla="*/ 32 w 487"/>
              <a:gd name="T3" fmla="*/ 194 h 317"/>
              <a:gd name="T4" fmla="*/ 103 w 487"/>
              <a:gd name="T5" fmla="*/ 317 h 317"/>
              <a:gd name="T6" fmla="*/ 182 w 487"/>
              <a:gd name="T7" fmla="*/ 0 h 317"/>
              <a:gd name="T8" fmla="*/ 487 w 487"/>
              <a:gd name="T9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7" h="317">
                <a:moveTo>
                  <a:pt x="0" y="213"/>
                </a:moveTo>
                <a:lnTo>
                  <a:pt x="32" y="194"/>
                </a:lnTo>
                <a:lnTo>
                  <a:pt x="103" y="317"/>
                </a:lnTo>
                <a:lnTo>
                  <a:pt x="182" y="0"/>
                </a:lnTo>
                <a:lnTo>
                  <a:pt x="487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234F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78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the following.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68797"/>
            <a:ext cx="16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5.             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1" y="2668797"/>
            <a:ext cx="1667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6.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9971" y="2382812"/>
            <a:ext cx="846437" cy="1029169"/>
            <a:chOff x="2356408" y="1583511"/>
            <a:chExt cx="846437" cy="1029169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5165443" y="2349887"/>
            <a:ext cx="1101900" cy="1029169"/>
            <a:chOff x="2356408" y="1583511"/>
            <a:chExt cx="846437" cy="1029169"/>
          </a:xfrm>
        </p:grpSpPr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899113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each expression to a reduced rational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942303" y="3227377"/>
            <a:ext cx="902323" cy="875159"/>
            <a:chOff x="4942303" y="3227377"/>
            <a:chExt cx="902323" cy="875159"/>
          </a:xfrm>
        </p:grpSpPr>
        <p:sp>
          <p:nvSpPr>
            <p:cNvPr id="11" name="TextBox 10"/>
            <p:cNvSpPr txBox="1"/>
            <p:nvPr/>
          </p:nvSpPr>
          <p:spPr>
            <a:xfrm>
              <a:off x="4942303" y="3390262"/>
              <a:ext cx="742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243560" y="3227377"/>
              <a:ext cx="601066" cy="875159"/>
              <a:chOff x="7439338" y="3423401"/>
              <a:chExt cx="601066" cy="87515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37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914400" y="2387884"/>
            <a:ext cx="2633764" cy="875159"/>
            <a:chOff x="914400" y="2387884"/>
            <a:chExt cx="2633764" cy="875159"/>
          </a:xfrm>
        </p:grpSpPr>
        <p:sp>
          <p:nvSpPr>
            <p:cNvPr id="6" name="TextBox 5"/>
            <p:cNvSpPr txBox="1"/>
            <p:nvPr/>
          </p:nvSpPr>
          <p:spPr>
            <a:xfrm>
              <a:off x="914400" y="2551757"/>
              <a:ext cx="2295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a.  3       +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1273" y="2387884"/>
              <a:ext cx="601066" cy="875159"/>
              <a:chOff x="7439338" y="3423401"/>
              <a:chExt cx="601066" cy="87515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579815" y="2387884"/>
              <a:ext cx="601066" cy="875159"/>
              <a:chOff x="7439338" y="3423401"/>
              <a:chExt cx="601066" cy="875159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1641181" y="2398062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02561" y="2398062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404505" y="3227377"/>
            <a:ext cx="2143659" cy="875159"/>
            <a:chOff x="1404505" y="2387884"/>
            <a:chExt cx="2143659" cy="875159"/>
          </a:xfrm>
        </p:grpSpPr>
        <p:sp>
          <p:nvSpPr>
            <p:cNvPr id="50" name="TextBox 49"/>
            <p:cNvSpPr txBox="1"/>
            <p:nvPr/>
          </p:nvSpPr>
          <p:spPr>
            <a:xfrm>
              <a:off x="1641181" y="2398062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02561" y="2398062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04505" y="2551757"/>
              <a:ext cx="17830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      +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821273" y="2387884"/>
              <a:ext cx="601066" cy="875159"/>
              <a:chOff x="7439338" y="3423401"/>
              <a:chExt cx="601066" cy="875159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27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2579815" y="2387884"/>
              <a:ext cx="601066" cy="875159"/>
              <a:chOff x="7439338" y="3423401"/>
              <a:chExt cx="601066" cy="875159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Group 73"/>
          <p:cNvGrpSpPr/>
          <p:nvPr/>
        </p:nvGrpSpPr>
        <p:grpSpPr>
          <a:xfrm>
            <a:off x="3296083" y="3227377"/>
            <a:ext cx="1894949" cy="875159"/>
            <a:chOff x="3405808" y="3227377"/>
            <a:chExt cx="1894949" cy="875159"/>
          </a:xfrm>
        </p:grpSpPr>
        <p:sp>
          <p:nvSpPr>
            <p:cNvPr id="59" name="TextBox 58"/>
            <p:cNvSpPr txBox="1"/>
            <p:nvPr/>
          </p:nvSpPr>
          <p:spPr>
            <a:xfrm>
              <a:off x="4161849" y="3237555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755154" y="3237555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05808" y="3391250"/>
              <a:ext cx="9540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4341941" y="3227377"/>
              <a:ext cx="601066" cy="875159"/>
              <a:chOff x="7439338" y="3423401"/>
              <a:chExt cx="601066" cy="875159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37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3705536" y="3227377"/>
              <a:ext cx="601066" cy="875159"/>
              <a:chOff x="7439338" y="3423401"/>
              <a:chExt cx="601066" cy="875159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Straight Connector 74"/>
          <p:cNvCxnSpPr/>
          <p:nvPr/>
        </p:nvCxnSpPr>
        <p:spPr>
          <a:xfrm flipH="1">
            <a:off x="3782576" y="3311560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4439095" y="3720139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230925" y="3968216"/>
            <a:ext cx="60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15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83797" y="2938420"/>
            <a:ext cx="60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4997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7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each expression to a reduced rational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14400" y="2475664"/>
            <a:ext cx="2295128" cy="875159"/>
            <a:chOff x="914400" y="2387884"/>
            <a:chExt cx="2295128" cy="875159"/>
          </a:xfrm>
        </p:grpSpPr>
        <p:sp>
          <p:nvSpPr>
            <p:cNvPr id="44" name="TextBox 43"/>
            <p:cNvSpPr txBox="1"/>
            <p:nvPr/>
          </p:nvSpPr>
          <p:spPr>
            <a:xfrm>
              <a:off x="1641181" y="2398062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51757"/>
              <a:ext cx="2295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821273" y="2387884"/>
              <a:ext cx="601066" cy="875159"/>
              <a:chOff x="7439338" y="3423401"/>
              <a:chExt cx="601066" cy="87515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2234486" y="2398062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2246057" y="2408704"/>
            <a:ext cx="601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lang="en-US" sz="20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354630" y="3370562"/>
            <a:ext cx="2408460" cy="1002550"/>
            <a:chOff x="1054098" y="2501326"/>
            <a:chExt cx="2408460" cy="1002550"/>
          </a:xfrm>
        </p:grpSpPr>
        <p:grpSp>
          <p:nvGrpSpPr>
            <p:cNvPr id="63" name="Group 62"/>
            <p:cNvGrpSpPr/>
            <p:nvPr/>
          </p:nvGrpSpPr>
          <p:grpSpPr>
            <a:xfrm>
              <a:off x="1054098" y="2501326"/>
              <a:ext cx="601065" cy="1002550"/>
              <a:chOff x="722986" y="2703671"/>
              <a:chExt cx="601065" cy="1002550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1948360" y="2501326"/>
              <a:ext cx="601065" cy="1002550"/>
              <a:chOff x="722986" y="2703671"/>
              <a:chExt cx="601065" cy="1002550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1603809" y="2726361"/>
              <a:ext cx="1397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×       ×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2861493" y="2501326"/>
              <a:ext cx="601065" cy="1002550"/>
              <a:chOff x="722986" y="2703671"/>
              <a:chExt cx="601065" cy="1002550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TextBox 88"/>
          <p:cNvSpPr txBox="1"/>
          <p:nvPr/>
        </p:nvSpPr>
        <p:spPr>
          <a:xfrm>
            <a:off x="3655634" y="3609131"/>
            <a:ext cx="601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4123793" y="3369856"/>
            <a:ext cx="850404" cy="1002550"/>
            <a:chOff x="722986" y="2703671"/>
            <a:chExt cx="601065" cy="1002550"/>
          </a:xfrm>
        </p:grpSpPr>
        <p:sp>
          <p:nvSpPr>
            <p:cNvPr id="91" name="TextBox 9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125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0984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36187"/>
            <a:ext cx="731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       –      ÷       to a reduced rational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5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409224" y="1455312"/>
            <a:ext cx="601066" cy="875159"/>
            <a:chOff x="5236185" y="2201853"/>
            <a:chExt cx="601066" cy="875159"/>
          </a:xfrm>
        </p:grpSpPr>
        <p:sp>
          <p:nvSpPr>
            <p:cNvPr id="63" name="TextBox 62"/>
            <p:cNvSpPr txBox="1"/>
            <p:nvPr/>
          </p:nvSpPr>
          <p:spPr>
            <a:xfrm>
              <a:off x="5236186" y="2201853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61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36185" y="2615347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44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353838" y="2641573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3215881" y="1455312"/>
            <a:ext cx="601066" cy="875159"/>
            <a:chOff x="5236185" y="2201853"/>
            <a:chExt cx="601066" cy="875159"/>
          </a:xfrm>
        </p:grpSpPr>
        <p:sp>
          <p:nvSpPr>
            <p:cNvPr id="80" name="TextBox 79"/>
            <p:cNvSpPr txBox="1"/>
            <p:nvPr/>
          </p:nvSpPr>
          <p:spPr>
            <a:xfrm>
              <a:off x="5236186" y="2201853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36185" y="2615347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11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5353838" y="2641573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4045547" y="1455312"/>
            <a:ext cx="601066" cy="875159"/>
            <a:chOff x="5236185" y="2201853"/>
            <a:chExt cx="601066" cy="875159"/>
          </a:xfrm>
        </p:grpSpPr>
        <p:sp>
          <p:nvSpPr>
            <p:cNvPr id="84" name="TextBox 83"/>
            <p:cNvSpPr txBox="1"/>
            <p:nvPr/>
          </p:nvSpPr>
          <p:spPr>
            <a:xfrm>
              <a:off x="5236186" y="2201853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236185" y="2615347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5353838" y="2641573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ounded Rectangle 98"/>
          <p:cNvSpPr/>
          <p:nvPr/>
        </p:nvSpPr>
        <p:spPr>
          <a:xfrm>
            <a:off x="3281716" y="1470351"/>
            <a:ext cx="1325880" cy="822960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  <a:effectLst>
            <a:outerShdw blurRad="400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019427" y="2727683"/>
            <a:ext cx="2237389" cy="875159"/>
            <a:chOff x="1290082" y="2705738"/>
            <a:chExt cx="2237389" cy="875159"/>
          </a:xfrm>
        </p:grpSpPr>
        <p:grpSp>
          <p:nvGrpSpPr>
            <p:cNvPr id="87" name="Group 86"/>
            <p:cNvGrpSpPr/>
            <p:nvPr/>
          </p:nvGrpSpPr>
          <p:grpSpPr>
            <a:xfrm>
              <a:off x="1290082" y="2705738"/>
              <a:ext cx="601066" cy="875159"/>
              <a:chOff x="5236185" y="2201853"/>
              <a:chExt cx="601066" cy="875159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2096739" y="2705738"/>
              <a:ext cx="601066" cy="875159"/>
              <a:chOff x="5236185" y="2201853"/>
              <a:chExt cx="601066" cy="875159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2926405" y="2705738"/>
              <a:ext cx="601066" cy="875159"/>
              <a:chOff x="5236185" y="2201853"/>
              <a:chExt cx="601066" cy="875159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1801707" y="2868276"/>
              <a:ext cx="1358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–      ×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38274" y="2727683"/>
            <a:ext cx="1700748" cy="875159"/>
            <a:chOff x="3721064" y="2705738"/>
            <a:chExt cx="1700748" cy="875159"/>
          </a:xfrm>
        </p:grpSpPr>
        <p:grpSp>
          <p:nvGrpSpPr>
            <p:cNvPr id="103" name="Group 102"/>
            <p:cNvGrpSpPr/>
            <p:nvPr/>
          </p:nvGrpSpPr>
          <p:grpSpPr>
            <a:xfrm>
              <a:off x="4014089" y="2705738"/>
              <a:ext cx="601066" cy="875159"/>
              <a:chOff x="5236185" y="2201853"/>
              <a:chExt cx="601066" cy="875159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4820746" y="2705738"/>
              <a:ext cx="601066" cy="875159"/>
              <a:chOff x="5236185" y="2201853"/>
              <a:chExt cx="601066" cy="875159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22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TextBox 105"/>
            <p:cNvSpPr txBox="1"/>
            <p:nvPr/>
          </p:nvSpPr>
          <p:spPr>
            <a:xfrm>
              <a:off x="3721064" y="2868276"/>
              <a:ext cx="13483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     –    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930491" y="2727683"/>
            <a:ext cx="1700748" cy="875159"/>
            <a:chOff x="3721064" y="2705738"/>
            <a:chExt cx="1700748" cy="875159"/>
          </a:xfrm>
        </p:grpSpPr>
        <p:grpSp>
          <p:nvGrpSpPr>
            <p:cNvPr id="117" name="Group 116"/>
            <p:cNvGrpSpPr/>
            <p:nvPr/>
          </p:nvGrpSpPr>
          <p:grpSpPr>
            <a:xfrm>
              <a:off x="4014089" y="2705738"/>
              <a:ext cx="601066" cy="875159"/>
              <a:chOff x="5236185" y="2201853"/>
              <a:chExt cx="601066" cy="875159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/>
            <p:cNvGrpSpPr/>
            <p:nvPr/>
          </p:nvGrpSpPr>
          <p:grpSpPr>
            <a:xfrm>
              <a:off x="4820746" y="2705738"/>
              <a:ext cx="601066" cy="875159"/>
              <a:chOff x="5236185" y="2201853"/>
              <a:chExt cx="601066" cy="875159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50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3721064" y="2868276"/>
              <a:ext cx="13483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     –    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545214" y="2727683"/>
            <a:ext cx="902323" cy="875159"/>
            <a:chOff x="4942303" y="3227377"/>
            <a:chExt cx="902323" cy="875159"/>
          </a:xfrm>
        </p:grpSpPr>
        <p:sp>
          <p:nvSpPr>
            <p:cNvPr id="127" name="TextBox 126"/>
            <p:cNvSpPr txBox="1"/>
            <p:nvPr/>
          </p:nvSpPr>
          <p:spPr>
            <a:xfrm>
              <a:off x="4942303" y="3390262"/>
              <a:ext cx="742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5243560" y="3227377"/>
              <a:ext cx="601066" cy="875159"/>
              <a:chOff x="7439338" y="3423401"/>
              <a:chExt cx="601066" cy="875159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2" name="Group 131"/>
          <p:cNvGrpSpPr/>
          <p:nvPr/>
        </p:nvGrpSpPr>
        <p:grpSpPr>
          <a:xfrm>
            <a:off x="7356257" y="2729823"/>
            <a:ext cx="902323" cy="875159"/>
            <a:chOff x="4942303" y="3227377"/>
            <a:chExt cx="902323" cy="875159"/>
          </a:xfrm>
        </p:grpSpPr>
        <p:sp>
          <p:nvSpPr>
            <p:cNvPr id="133" name="TextBox 132"/>
            <p:cNvSpPr txBox="1"/>
            <p:nvPr/>
          </p:nvSpPr>
          <p:spPr>
            <a:xfrm>
              <a:off x="4942303" y="3390262"/>
              <a:ext cx="742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5243560" y="3227377"/>
              <a:ext cx="601066" cy="875159"/>
              <a:chOff x="7439338" y="3423401"/>
              <a:chExt cx="601066" cy="875159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974405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99612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 3         +             and leave the answer in rational form.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6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811549" y="1447997"/>
            <a:ext cx="601066" cy="875159"/>
            <a:chOff x="5236185" y="2201853"/>
            <a:chExt cx="601066" cy="875159"/>
          </a:xfrm>
        </p:grpSpPr>
        <p:sp>
          <p:nvSpPr>
            <p:cNvPr id="63" name="TextBox 62"/>
            <p:cNvSpPr txBox="1"/>
            <p:nvPr/>
          </p:nvSpPr>
          <p:spPr>
            <a:xfrm>
              <a:off x="5236186" y="2201853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236185" y="2615347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12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353838" y="2641573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077344" y="3056858"/>
            <a:ext cx="1700748" cy="875159"/>
            <a:chOff x="3721064" y="2705738"/>
            <a:chExt cx="1700748" cy="875159"/>
          </a:xfrm>
        </p:grpSpPr>
        <p:grpSp>
          <p:nvGrpSpPr>
            <p:cNvPr id="103" name="Group 102"/>
            <p:cNvGrpSpPr/>
            <p:nvPr/>
          </p:nvGrpSpPr>
          <p:grpSpPr>
            <a:xfrm>
              <a:off x="4014089" y="2705738"/>
              <a:ext cx="601066" cy="875159"/>
              <a:chOff x="5236185" y="2201853"/>
              <a:chExt cx="601066" cy="875159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4820746" y="2705738"/>
              <a:ext cx="601066" cy="875159"/>
              <a:chOff x="5236185" y="2201853"/>
              <a:chExt cx="601066" cy="875159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TextBox 105"/>
            <p:cNvSpPr txBox="1"/>
            <p:nvPr/>
          </p:nvSpPr>
          <p:spPr>
            <a:xfrm>
              <a:off x="3721064" y="2868276"/>
              <a:ext cx="13483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     +    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769561" y="3056858"/>
            <a:ext cx="1700748" cy="875159"/>
            <a:chOff x="3721064" y="2705738"/>
            <a:chExt cx="1700748" cy="875159"/>
          </a:xfrm>
        </p:grpSpPr>
        <p:grpSp>
          <p:nvGrpSpPr>
            <p:cNvPr id="117" name="Group 116"/>
            <p:cNvGrpSpPr/>
            <p:nvPr/>
          </p:nvGrpSpPr>
          <p:grpSpPr>
            <a:xfrm>
              <a:off x="4014089" y="2705738"/>
              <a:ext cx="601066" cy="875159"/>
              <a:chOff x="5236185" y="2201853"/>
              <a:chExt cx="601066" cy="875159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/>
            <p:cNvGrpSpPr/>
            <p:nvPr/>
          </p:nvGrpSpPr>
          <p:grpSpPr>
            <a:xfrm>
              <a:off x="4820746" y="2705738"/>
              <a:ext cx="601066" cy="875159"/>
              <a:chOff x="5236185" y="2201853"/>
              <a:chExt cx="601066" cy="875159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32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3721064" y="2868276"/>
              <a:ext cx="13483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     +    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391599" y="3056858"/>
            <a:ext cx="902323" cy="875159"/>
            <a:chOff x="4942303" y="3227377"/>
            <a:chExt cx="902323" cy="875159"/>
          </a:xfrm>
        </p:grpSpPr>
        <p:sp>
          <p:nvSpPr>
            <p:cNvPr id="127" name="TextBox 126"/>
            <p:cNvSpPr txBox="1"/>
            <p:nvPr/>
          </p:nvSpPr>
          <p:spPr>
            <a:xfrm>
              <a:off x="4942303" y="3390262"/>
              <a:ext cx="742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5243560" y="3227377"/>
              <a:ext cx="601066" cy="875159"/>
              <a:chOff x="7439338" y="3423401"/>
              <a:chExt cx="601066" cy="875159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87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/>
          <p:nvPr/>
        </p:nvGrpSpPr>
        <p:grpSpPr>
          <a:xfrm>
            <a:off x="3833935" y="1428692"/>
            <a:ext cx="1050388" cy="894464"/>
            <a:chOff x="2567634" y="3517441"/>
            <a:chExt cx="1050388" cy="894464"/>
          </a:xfrm>
        </p:grpSpPr>
        <p:sp>
          <p:nvSpPr>
            <p:cNvPr id="68" name="Freeform 11"/>
            <p:cNvSpPr>
              <a:spLocks/>
            </p:cNvSpPr>
            <p:nvPr/>
          </p:nvSpPr>
          <p:spPr bwMode="auto">
            <a:xfrm>
              <a:off x="2567634" y="3517441"/>
              <a:ext cx="983503" cy="835103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2835550" y="3529430"/>
              <a:ext cx="782472" cy="882475"/>
              <a:chOff x="722986" y="2703671"/>
              <a:chExt cx="601065" cy="882475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722986" y="270367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64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722986" y="312448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121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811774" y="3153741"/>
                <a:ext cx="421444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2615656" y="1477050"/>
            <a:ext cx="582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endParaRPr lang="en-US" sz="40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30906" y="1477050"/>
            <a:ext cx="545603" cy="717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40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75532" y="3056858"/>
            <a:ext cx="2190433" cy="878844"/>
            <a:chOff x="441537" y="2932503"/>
            <a:chExt cx="2190433" cy="878844"/>
          </a:xfrm>
        </p:grpSpPr>
        <p:grpSp>
          <p:nvGrpSpPr>
            <p:cNvPr id="87" name="Group 86"/>
            <p:cNvGrpSpPr/>
            <p:nvPr/>
          </p:nvGrpSpPr>
          <p:grpSpPr>
            <a:xfrm>
              <a:off x="1019427" y="2932503"/>
              <a:ext cx="601066" cy="875159"/>
              <a:chOff x="5236185" y="2201853"/>
              <a:chExt cx="601066" cy="875159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12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2030904" y="2932503"/>
              <a:ext cx="601066" cy="875159"/>
              <a:chOff x="5236185" y="2201853"/>
              <a:chExt cx="601066" cy="875159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441537" y="2936188"/>
              <a:ext cx="601066" cy="875159"/>
              <a:chOff x="5236185" y="2201853"/>
              <a:chExt cx="601066" cy="875159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5236186" y="2201853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236185" y="2615347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>
                <a:off x="5353838" y="2641573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1729605" y="3095041"/>
              <a:ext cx="6478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+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34850" y="2976177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50100" y="2976177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 flipH="1">
            <a:off x="1187711" y="3133358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763765" y="3541937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555595" y="3790014"/>
            <a:ext cx="60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988932" y="2760218"/>
            <a:ext cx="60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77114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3" grpId="0"/>
      <p:bldP spid="74" grpId="0"/>
      <p:bldP spid="79" grpId="0"/>
      <p:bldP spid="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each expression. Write each rational number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2500515"/>
            <a:ext cx="2107690" cy="1002550"/>
            <a:chOff x="914400" y="2273750"/>
            <a:chExt cx="2107690" cy="1002550"/>
          </a:xfrm>
        </p:grpSpPr>
        <p:sp>
          <p:nvSpPr>
            <p:cNvPr id="7" name="TextBox 6"/>
            <p:cNvSpPr txBox="1"/>
            <p:nvPr/>
          </p:nvSpPr>
          <p:spPr>
            <a:xfrm>
              <a:off x="914400" y="2493237"/>
              <a:ext cx="1009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9174" y="2496943"/>
              <a:ext cx="652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+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06630" y="2273750"/>
              <a:ext cx="601065" cy="1002550"/>
              <a:chOff x="722986" y="2703671"/>
              <a:chExt cx="601065" cy="100255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421025" y="2273750"/>
              <a:ext cx="601065" cy="1002550"/>
              <a:chOff x="722986" y="2703671"/>
              <a:chExt cx="601065" cy="100255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4652454" y="2469578"/>
            <a:ext cx="2295128" cy="1010561"/>
            <a:chOff x="4652454" y="2469578"/>
            <a:chExt cx="2295128" cy="1010561"/>
          </a:xfrm>
        </p:grpSpPr>
        <p:sp>
          <p:nvSpPr>
            <p:cNvPr id="22" name="TextBox 21"/>
            <p:cNvSpPr txBox="1"/>
            <p:nvPr/>
          </p:nvSpPr>
          <p:spPr>
            <a:xfrm>
              <a:off x="5379235" y="2553603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52454" y="2707298"/>
              <a:ext cx="2295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559327" y="2492220"/>
              <a:ext cx="601066" cy="987919"/>
              <a:chOff x="7439338" y="3372196"/>
              <a:chExt cx="601066" cy="98791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439339" y="3372196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439338" y="3836895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5972540" y="2553603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71100" y="2469578"/>
              <a:ext cx="6010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2757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each expression. Write each rational number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2500515"/>
            <a:ext cx="2107690" cy="1002550"/>
            <a:chOff x="914400" y="2273750"/>
            <a:chExt cx="2107690" cy="1002550"/>
          </a:xfrm>
        </p:grpSpPr>
        <p:sp>
          <p:nvSpPr>
            <p:cNvPr id="7" name="TextBox 6"/>
            <p:cNvSpPr txBox="1"/>
            <p:nvPr/>
          </p:nvSpPr>
          <p:spPr>
            <a:xfrm>
              <a:off x="914400" y="2493237"/>
              <a:ext cx="1009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9174" y="2496943"/>
              <a:ext cx="652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÷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06630" y="2273750"/>
              <a:ext cx="601065" cy="1002550"/>
              <a:chOff x="722986" y="2703671"/>
              <a:chExt cx="601065" cy="100255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421025" y="2273750"/>
              <a:ext cx="601065" cy="1002550"/>
              <a:chOff x="722986" y="2703671"/>
              <a:chExt cx="601065" cy="100255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10"/>
          <p:cNvGrpSpPr/>
          <p:nvPr/>
        </p:nvGrpSpPr>
        <p:grpSpPr>
          <a:xfrm>
            <a:off x="4652454" y="2464228"/>
            <a:ext cx="3166675" cy="1063821"/>
            <a:chOff x="4652454" y="2464228"/>
            <a:chExt cx="3166675" cy="1063821"/>
          </a:xfrm>
        </p:grpSpPr>
        <p:sp>
          <p:nvSpPr>
            <p:cNvPr id="23" name="TextBox 22"/>
            <p:cNvSpPr txBox="1"/>
            <p:nvPr/>
          </p:nvSpPr>
          <p:spPr>
            <a:xfrm>
              <a:off x="4652454" y="2707298"/>
              <a:ext cx="726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654422" y="2540130"/>
              <a:ext cx="601066" cy="987919"/>
              <a:chOff x="7439338" y="3372196"/>
              <a:chExt cx="601066" cy="98791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439339" y="3372196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439338" y="3836895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6130603" y="2759366"/>
              <a:ext cx="14538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+      ÷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" name="Freeform 59"/>
            <p:cNvSpPr>
              <a:spLocks/>
            </p:cNvSpPr>
            <p:nvPr/>
          </p:nvSpPr>
          <p:spPr bwMode="auto">
            <a:xfrm>
              <a:off x="5198719" y="2464228"/>
              <a:ext cx="2620409" cy="995887"/>
            </a:xfrm>
            <a:custGeom>
              <a:avLst/>
              <a:gdLst>
                <a:gd name="T0" fmla="*/ 0 w 712"/>
                <a:gd name="T1" fmla="*/ 188 h 272"/>
                <a:gd name="T2" fmla="*/ 33 w 712"/>
                <a:gd name="T3" fmla="*/ 168 h 272"/>
                <a:gd name="T4" fmla="*/ 93 w 712"/>
                <a:gd name="T5" fmla="*/ 272 h 272"/>
                <a:gd name="T6" fmla="*/ 153 w 712"/>
                <a:gd name="T7" fmla="*/ 0 h 272"/>
                <a:gd name="T8" fmla="*/ 712 w 712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272">
                  <a:moveTo>
                    <a:pt x="0" y="188"/>
                  </a:moveTo>
                  <a:lnTo>
                    <a:pt x="33" y="168"/>
                  </a:lnTo>
                  <a:lnTo>
                    <a:pt x="93" y="272"/>
                  </a:lnTo>
                  <a:lnTo>
                    <a:pt x="153" y="0"/>
                  </a:lnTo>
                  <a:lnTo>
                    <a:pt x="712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234F77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421613" y="2540130"/>
              <a:ext cx="601066" cy="987919"/>
              <a:chOff x="7439338" y="3372196"/>
              <a:chExt cx="601066" cy="987919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439339" y="3372196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7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439338" y="3836895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7218063" y="2540130"/>
              <a:ext cx="601066" cy="987919"/>
              <a:chOff x="7439338" y="3372196"/>
              <a:chExt cx="601066" cy="987919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439339" y="3372196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439338" y="3836895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696588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addition or multiplication of rational numbers always results in a rational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769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This means that the set of rational numbers is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closed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under these operations.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676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rational number is a number that can be written as a fraction.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20798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word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rational number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comes from the term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ratio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816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rational numbers are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closed under the operation of square root.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1220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number that is not a rational number is called an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irrational number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245901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square root of any number that is not a perfect square is an irrational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84374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9961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 the following numbers as rational or irrational.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7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404520" y="2700412"/>
            <a:ext cx="1101900" cy="1029169"/>
            <a:chOff x="2356408" y="1583511"/>
            <a:chExt cx="846437" cy="1029169"/>
          </a:xfrm>
        </p:grpSpPr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180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/>
          <p:cNvSpPr txBox="1"/>
          <p:nvPr/>
        </p:nvSpPr>
        <p:spPr>
          <a:xfrm>
            <a:off x="914400" y="2608027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6135" y="2971170"/>
            <a:ext cx="1274663" cy="527389"/>
            <a:chOff x="2516135" y="2971170"/>
            <a:chExt cx="1274663" cy="527389"/>
          </a:xfrm>
        </p:grpSpPr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057449" y="2971170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89733" y="2975339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16135" y="2971170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768558" y="2966696"/>
            <a:ext cx="94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 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82115" y="3833145"/>
            <a:ext cx="207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Rational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751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/>
      <p:bldP spid="48" grpId="0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9961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 the following numbers as rational or irrational.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7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404520" y="2700412"/>
            <a:ext cx="1101900" cy="1029169"/>
            <a:chOff x="2356408" y="1583511"/>
            <a:chExt cx="846437" cy="1029169"/>
          </a:xfrm>
        </p:grpSpPr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219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/>
          <p:cNvSpPr txBox="1"/>
          <p:nvPr/>
        </p:nvSpPr>
        <p:spPr>
          <a:xfrm>
            <a:off x="914400" y="2608027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b.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6135" y="2971170"/>
            <a:ext cx="1281978" cy="527389"/>
            <a:chOff x="2516135" y="2971170"/>
            <a:chExt cx="1281978" cy="527389"/>
          </a:xfrm>
        </p:grpSpPr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057449" y="2971170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97048" y="2975339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73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16135" y="2971170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982115" y="3833145"/>
            <a:ext cx="207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Irrational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6610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9961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 the following numbers as rational or irrational.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7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04512" y="2700412"/>
            <a:ext cx="846437" cy="1029169"/>
            <a:chOff x="2356408" y="1583511"/>
            <a:chExt cx="846437" cy="1029169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75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/>
          <p:cNvSpPr txBox="1"/>
          <p:nvPr/>
        </p:nvSpPr>
        <p:spPr>
          <a:xfrm>
            <a:off x="914400" y="2608027"/>
            <a:ext cx="1097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12109" y="2966158"/>
            <a:ext cx="58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82115" y="3833145"/>
            <a:ext cx="207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Rational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804481" y="2700412"/>
            <a:ext cx="846437" cy="1029169"/>
            <a:chOff x="2356408" y="1583511"/>
            <a:chExt cx="846437" cy="1029169"/>
          </a:xfrm>
        </p:grpSpPr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/>
          <p:cNvSpPr txBox="1"/>
          <p:nvPr/>
        </p:nvSpPr>
        <p:spPr>
          <a:xfrm>
            <a:off x="2380209" y="2966158"/>
            <a:ext cx="540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212786" y="2674901"/>
            <a:ext cx="755294" cy="1174277"/>
            <a:chOff x="4920388" y="3039919"/>
            <a:chExt cx="755294" cy="1174277"/>
          </a:xfrm>
        </p:grpSpPr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4942333" y="3039919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4942333" y="3690976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920388" y="3594047"/>
              <a:ext cx="7315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059987" y="3044088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74617" y="369097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716753" y="2966158"/>
            <a:ext cx="540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5416121" y="2727726"/>
            <a:ext cx="601065" cy="1002550"/>
            <a:chOff x="722986" y="2703671"/>
            <a:chExt cx="601065" cy="1002550"/>
          </a:xfrm>
        </p:grpSpPr>
        <p:sp>
          <p:nvSpPr>
            <p:cNvPr id="63" name="TextBox 6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46610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49" grpId="0"/>
      <p:bldP spid="54" grpId="0"/>
      <p:bldP spid="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each expression. Write each rational number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52454" y="2573953"/>
            <a:ext cx="2375065" cy="1041876"/>
            <a:chOff x="4652454" y="2464228"/>
            <a:chExt cx="2375065" cy="1041876"/>
          </a:xfrm>
        </p:grpSpPr>
        <p:sp>
          <p:nvSpPr>
            <p:cNvPr id="23" name="TextBox 22"/>
            <p:cNvSpPr txBox="1"/>
            <p:nvPr/>
          </p:nvSpPr>
          <p:spPr>
            <a:xfrm>
              <a:off x="4652454" y="2707298"/>
              <a:ext cx="726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639792" y="2518185"/>
              <a:ext cx="601066" cy="987919"/>
              <a:chOff x="7439338" y="3372196"/>
              <a:chExt cx="601066" cy="98791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7439339" y="3372196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439338" y="3836895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6115973" y="2737421"/>
              <a:ext cx="5915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÷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" name="Freeform 59"/>
            <p:cNvSpPr>
              <a:spLocks/>
            </p:cNvSpPr>
            <p:nvPr/>
          </p:nvSpPr>
          <p:spPr bwMode="auto">
            <a:xfrm>
              <a:off x="5198719" y="2464228"/>
              <a:ext cx="1828800" cy="995887"/>
            </a:xfrm>
            <a:custGeom>
              <a:avLst/>
              <a:gdLst>
                <a:gd name="T0" fmla="*/ 0 w 712"/>
                <a:gd name="T1" fmla="*/ 188 h 272"/>
                <a:gd name="T2" fmla="*/ 33 w 712"/>
                <a:gd name="T3" fmla="*/ 168 h 272"/>
                <a:gd name="T4" fmla="*/ 93 w 712"/>
                <a:gd name="T5" fmla="*/ 272 h 272"/>
                <a:gd name="T6" fmla="*/ 153 w 712"/>
                <a:gd name="T7" fmla="*/ 0 h 272"/>
                <a:gd name="T8" fmla="*/ 712 w 712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272">
                  <a:moveTo>
                    <a:pt x="0" y="188"/>
                  </a:moveTo>
                  <a:lnTo>
                    <a:pt x="33" y="168"/>
                  </a:lnTo>
                  <a:lnTo>
                    <a:pt x="93" y="272"/>
                  </a:lnTo>
                  <a:lnTo>
                    <a:pt x="153" y="0"/>
                  </a:lnTo>
                  <a:lnTo>
                    <a:pt x="712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234F77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406983" y="2518185"/>
              <a:ext cx="601066" cy="987919"/>
              <a:chOff x="7439338" y="3372196"/>
              <a:chExt cx="601066" cy="987919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439339" y="3372196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439338" y="3836895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oup 11"/>
          <p:cNvGrpSpPr/>
          <p:nvPr/>
        </p:nvGrpSpPr>
        <p:grpSpPr>
          <a:xfrm>
            <a:off x="914400" y="2573952"/>
            <a:ext cx="2462951" cy="1038838"/>
            <a:chOff x="914400" y="2464227"/>
            <a:chExt cx="2462951" cy="1038838"/>
          </a:xfrm>
        </p:grpSpPr>
        <p:sp>
          <p:nvSpPr>
            <p:cNvPr id="7" name="TextBox 6"/>
            <p:cNvSpPr txBox="1"/>
            <p:nvPr/>
          </p:nvSpPr>
          <p:spPr>
            <a:xfrm>
              <a:off x="914400" y="2720002"/>
              <a:ext cx="1009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1. 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76574" y="2723708"/>
              <a:ext cx="6523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421025" y="2500515"/>
              <a:ext cx="601065" cy="1002550"/>
              <a:chOff x="722986" y="2703671"/>
              <a:chExt cx="601065" cy="100255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2238443" y="2585051"/>
              <a:ext cx="5821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31748" y="2585051"/>
              <a:ext cx="545603" cy="717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40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</a:t>
              </a:r>
              <a:endParaRPr lang="en-US" sz="40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1463039" y="2464227"/>
              <a:ext cx="1737360" cy="995887"/>
            </a:xfrm>
            <a:custGeom>
              <a:avLst/>
              <a:gdLst>
                <a:gd name="T0" fmla="*/ 0 w 712"/>
                <a:gd name="T1" fmla="*/ 188 h 272"/>
                <a:gd name="T2" fmla="*/ 33 w 712"/>
                <a:gd name="T3" fmla="*/ 168 h 272"/>
                <a:gd name="T4" fmla="*/ 93 w 712"/>
                <a:gd name="T5" fmla="*/ 272 h 272"/>
                <a:gd name="T6" fmla="*/ 153 w 712"/>
                <a:gd name="T7" fmla="*/ 0 h 272"/>
                <a:gd name="T8" fmla="*/ 712 w 712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272">
                  <a:moveTo>
                    <a:pt x="0" y="188"/>
                  </a:moveTo>
                  <a:lnTo>
                    <a:pt x="33" y="168"/>
                  </a:lnTo>
                  <a:lnTo>
                    <a:pt x="93" y="272"/>
                  </a:lnTo>
                  <a:lnTo>
                    <a:pt x="153" y="0"/>
                  </a:lnTo>
                  <a:lnTo>
                    <a:pt x="712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234F7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0128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ratio is a comparison of two quantities by division.</a:t>
            </a:r>
            <a:endParaRPr lang="en-US" sz="2400" dirty="0"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8243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Rational Number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positive rational number is a ratio expressed as a fraction whose numerator is a whole number and whose denominator is a natural number.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497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Every whole number is a rational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818558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Improper fractions and mixed numbers are rational numbers.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691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 each of the following in reduced rational form.</a:t>
            </a:r>
            <a:endParaRPr lang="en-US" sz="2800" dirty="0"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51757"/>
            <a:ext cx="1675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a.  14</a:t>
            </a:r>
            <a:endParaRPr lang="en-US" sz="2800" dirty="0"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668" y="2380569"/>
            <a:ext cx="601066" cy="875159"/>
            <a:chOff x="7439338" y="3423401"/>
            <a:chExt cx="601066" cy="875159"/>
          </a:xfrm>
        </p:grpSpPr>
        <p:sp>
          <p:nvSpPr>
            <p:cNvPr id="7" name="TextBox 6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327181" y="2551757"/>
            <a:ext cx="1675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b.  8</a:t>
            </a:r>
            <a:endParaRPr lang="en-US" sz="2800" dirty="0"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36029" y="2380569"/>
            <a:ext cx="601066" cy="875159"/>
            <a:chOff x="7439338" y="3423401"/>
            <a:chExt cx="601066" cy="875159"/>
          </a:xfrm>
        </p:grpSpPr>
        <p:sp>
          <p:nvSpPr>
            <p:cNvPr id="13" name="TextBox 12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91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5666827" y="2551757"/>
            <a:ext cx="1675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c.</a:t>
            </a:r>
            <a:endParaRPr lang="en-US" sz="2800" dirty="0"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36827" y="3291056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898788" y="3291056"/>
            <a:ext cx="601065" cy="1002550"/>
            <a:chOff x="722986" y="2703671"/>
            <a:chExt cx="601065" cy="1002550"/>
          </a:xfrm>
        </p:grpSpPr>
        <p:sp>
          <p:nvSpPr>
            <p:cNvPr id="22" name="TextBox 21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819727" y="3263043"/>
            <a:ext cx="1188720" cy="1046440"/>
            <a:chOff x="722986" y="2681726"/>
            <a:chExt cx="648691" cy="1046440"/>
          </a:xfrm>
        </p:grpSpPr>
        <p:sp>
          <p:nvSpPr>
            <p:cNvPr id="26" name="TextBox 25"/>
            <p:cNvSpPr txBox="1"/>
            <p:nvPr/>
          </p:nvSpPr>
          <p:spPr>
            <a:xfrm>
              <a:off x="746799" y="268172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7 × 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986" y="3204946"/>
              <a:ext cx="6486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13 × 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746799" y="3204946"/>
              <a:ext cx="601065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989467" y="3284988"/>
            <a:ext cx="952907" cy="1002550"/>
            <a:chOff x="2033623" y="2486695"/>
            <a:chExt cx="952907" cy="1002550"/>
          </a:xfrm>
        </p:grpSpPr>
        <p:sp>
          <p:nvSpPr>
            <p:cNvPr id="30" name="TextBox 29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93829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When a rational number is under a square root symbol, it can be simplified by taking the square root of the numerator over the square root of the denominator.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82948" y="3039919"/>
            <a:ext cx="2178104" cy="1174277"/>
            <a:chOff x="3908612" y="3039919"/>
            <a:chExt cx="2178104" cy="1174277"/>
          </a:xfrm>
        </p:grpSpPr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5367997" y="3039919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5367997" y="3690976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346052" y="3594047"/>
              <a:ext cx="7315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908612" y="3075812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153984" y="3102431"/>
              <a:ext cx="601065" cy="1002550"/>
              <a:chOff x="722986" y="2703671"/>
              <a:chExt cx="601065" cy="100255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m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5485651" y="3044088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i="1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</a:t>
              </a:r>
              <a:endParaRPr lang="en-US" sz="2800" i="1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5651" y="369097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i="1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endParaRPr lang="en-US" sz="2800" i="1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74417" y="3318409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698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775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          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56408" y="1546936"/>
            <a:ext cx="846437" cy="1029169"/>
            <a:chOff x="2356408" y="1583511"/>
            <a:chExt cx="846437" cy="1029169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/>
          <p:cNvGrpSpPr/>
          <p:nvPr/>
        </p:nvGrpSpPr>
        <p:grpSpPr>
          <a:xfrm>
            <a:off x="2462181" y="2808023"/>
            <a:ext cx="740664" cy="1174277"/>
            <a:chOff x="4920388" y="3039919"/>
            <a:chExt cx="740664" cy="1174277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942333" y="3039919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942333" y="3690976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920388" y="3594047"/>
              <a:ext cx="7315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059987" y="3044088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59987" y="369097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185640" y="3100541"/>
            <a:ext cx="601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705004" y="2861266"/>
            <a:ext cx="601065" cy="1002550"/>
            <a:chOff x="722986" y="2703671"/>
            <a:chExt cx="601065" cy="1002550"/>
          </a:xfrm>
        </p:grpSpPr>
        <p:sp>
          <p:nvSpPr>
            <p:cNvPr id="25" name="TextBox 24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7997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198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7775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Simplify            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56408" y="1546936"/>
            <a:ext cx="1101900" cy="1029169"/>
            <a:chOff x="2356408" y="1583511"/>
            <a:chExt cx="846437" cy="1029169"/>
          </a:xfrm>
        </p:grpSpPr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356408" y="1583511"/>
              <a:ext cx="795059" cy="96332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601780" y="1610130"/>
              <a:ext cx="601065" cy="1002550"/>
              <a:chOff x="722986" y="2703671"/>
              <a:chExt cx="601065" cy="100255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</a:t>
                </a: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/>
          <p:cNvSpPr txBox="1"/>
          <p:nvPr/>
        </p:nvSpPr>
        <p:spPr>
          <a:xfrm>
            <a:off x="3273420" y="3100541"/>
            <a:ext cx="601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792784" y="2861266"/>
            <a:ext cx="601065" cy="1002550"/>
            <a:chOff x="722986" y="2703671"/>
            <a:chExt cx="601065" cy="1002550"/>
          </a:xfrm>
        </p:grpSpPr>
        <p:sp>
          <p:nvSpPr>
            <p:cNvPr id="25" name="TextBox 24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375663" y="2808023"/>
            <a:ext cx="942264" cy="1174277"/>
            <a:chOff x="2375663" y="2808023"/>
            <a:chExt cx="942264" cy="1174277"/>
          </a:xfrm>
        </p:grpSpPr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484126" y="2808023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396346" y="3362151"/>
              <a:ext cx="9144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623725" y="2812192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3535" y="3459080"/>
              <a:ext cx="8843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144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" name="Freeform 59"/>
            <p:cNvSpPr>
              <a:spLocks/>
            </p:cNvSpPr>
            <p:nvPr/>
          </p:nvSpPr>
          <p:spPr bwMode="auto">
            <a:xfrm>
              <a:off x="2375663" y="3459080"/>
              <a:ext cx="914400" cy="457200"/>
            </a:xfrm>
            <a:custGeom>
              <a:avLst/>
              <a:gdLst>
                <a:gd name="T0" fmla="*/ 0 w 712"/>
                <a:gd name="T1" fmla="*/ 188 h 272"/>
                <a:gd name="T2" fmla="*/ 33 w 712"/>
                <a:gd name="T3" fmla="*/ 168 h 272"/>
                <a:gd name="T4" fmla="*/ 93 w 712"/>
                <a:gd name="T5" fmla="*/ 272 h 272"/>
                <a:gd name="T6" fmla="*/ 153 w 712"/>
                <a:gd name="T7" fmla="*/ 0 h 272"/>
                <a:gd name="T8" fmla="*/ 712 w 712"/>
                <a:gd name="T9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272">
                  <a:moveTo>
                    <a:pt x="0" y="188"/>
                  </a:moveTo>
                  <a:lnTo>
                    <a:pt x="33" y="168"/>
                  </a:lnTo>
                  <a:lnTo>
                    <a:pt x="93" y="272"/>
                  </a:lnTo>
                  <a:lnTo>
                    <a:pt x="153" y="0"/>
                  </a:lnTo>
                  <a:lnTo>
                    <a:pt x="712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solidFill>
                  <a:srgbClr val="234F7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144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7101</TotalTime>
  <Words>731</Words>
  <Application>Microsoft Office PowerPoint</Application>
  <PresentationFormat>On-screen Show (16:9)</PresentationFormat>
  <Paragraphs>308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</vt:lpstr>
      <vt:lpstr>Fundamentals of Math Green</vt:lpstr>
      <vt:lpstr>Chapter 5</vt:lpstr>
      <vt:lpstr>PowerPoint Presentation</vt:lpstr>
      <vt:lpstr>Ratio</vt:lpstr>
      <vt:lpstr>Positive Rational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163</cp:revision>
  <cp:lastPrinted>2012-11-01T14:37:07Z</cp:lastPrinted>
  <dcterms:created xsi:type="dcterms:W3CDTF">2011-09-15T23:43:01Z</dcterms:created>
  <dcterms:modified xsi:type="dcterms:W3CDTF">2018-04-13T21:01:11Z</dcterms:modified>
</cp:coreProperties>
</file>